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6" r:id="rId1"/>
    <p:sldMasterId id="2147483819" r:id="rId2"/>
  </p:sldMasterIdLst>
  <p:notesMasterIdLst>
    <p:notesMasterId r:id="rId14"/>
  </p:notesMasterIdLst>
  <p:sldIdLst>
    <p:sldId id="256" r:id="rId3"/>
    <p:sldId id="377" r:id="rId4"/>
    <p:sldId id="327" r:id="rId5"/>
    <p:sldId id="372" r:id="rId6"/>
    <p:sldId id="356" r:id="rId7"/>
    <p:sldId id="355" r:id="rId8"/>
    <p:sldId id="366" r:id="rId9"/>
    <p:sldId id="293" r:id="rId10"/>
    <p:sldId id="373" r:id="rId11"/>
    <p:sldId id="375" r:id="rId12"/>
    <p:sldId id="376" r:id="rId1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>
        <p:scale>
          <a:sx n="100" d="100"/>
          <a:sy n="100" d="100"/>
        </p:scale>
        <p:origin x="946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BD85E-20DE-4B82-86CF-080F3B7CBBC0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FA7F6A-F03E-4A1F-9888-F5B72430F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7F6A-F03E-4A1F-9888-F5B72430FB9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44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7F6A-F03E-4A1F-9888-F5B72430FB9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3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7F6A-F03E-4A1F-9888-F5B72430FB9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04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7F6A-F03E-4A1F-9888-F5B72430FB9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9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86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86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E27B8-A4FA-4F5F-8E1C-B866D0904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4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8826-B5A6-454A-8C0E-986FC51CD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32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775F-EB5D-4A36-AA0B-4C0B154BE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91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013A-A006-421E-8C25-F3B9568F6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44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89FC-F677-4184-80AE-C09FFFA9A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3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alt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ru-RU" alt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ru-RU" alt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ru-RU" alt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65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65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5FDF0-9492-4639-AD83-F6CF6D565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40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8FD9-8EDB-4596-8A88-5C83B852F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69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E844-3E2A-4F11-9FCC-8C85B09F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21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4B38-C148-4EE4-8685-CBBFB12127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1AFD-9ED9-49C7-8587-8E3E7ADE9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3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4CA2-45BC-47FD-9851-A7C6B112E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9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29AE-91E0-4126-A35C-B9E742039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95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2D5-9705-451E-B922-24C8B0F66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1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A200-E725-4D8C-AEAD-C92B3D103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3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75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375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75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75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75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75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75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0C1D7C-0EE6-4B0C-982C-E7C0C5455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0" grpId="0"/>
      <p:bldP spid="2375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375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1D7627B2-8079-48A9-8BC7-E00526878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1340768"/>
            <a:ext cx="8286750" cy="2376264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МЕХАНИЗМ </a:t>
            </a:r>
            <a:r>
              <a:rPr 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ГЕНЕРАЦИИ КОРОТКОПЕРИОДНЫХ </a:t>
            </a: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ГЕОМАГНИТНЫХ </a:t>
            </a:r>
            <a:r>
              <a:rPr 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ПУЛЬСАЦИЙ РЕНТГЕНОВСКИМ ИЗЛУЧЕНИЕМ </a:t>
            </a: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СОЛНЕЧНЫХ </a:t>
            </a:r>
            <a:r>
              <a:rPr 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ВСПЫШЕК</a:t>
            </a: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>
                <a:effectLst/>
              </a:rPr>
              <a:t>Сорокин В.М., Ященко А.К</a:t>
            </a:r>
            <a:r>
              <a:rPr lang="ru-RU" sz="1800" b="1" dirty="0" smtClean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ru-RU" sz="1800" i="1" dirty="0">
                <a:effectLst/>
                <a:latin typeface="+mn-lt"/>
              </a:rPr>
              <a:t>Институт земного магнетизма, ионосферы и распространения радиоволн им. Н.В. Пушкова РАН</a:t>
            </a:r>
            <a:br>
              <a:rPr lang="ru-RU" sz="1800" i="1" dirty="0">
                <a:effectLst/>
                <a:latin typeface="+mn-lt"/>
              </a:rPr>
            </a:br>
            <a:endParaRPr lang="ru-RU" sz="1800" i="1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6086" y="4005064"/>
            <a:ext cx="7272338" cy="2016224"/>
          </a:xfrm>
        </p:spPr>
        <p:txBody>
          <a:bodyPr/>
          <a:lstStyle/>
          <a:p>
            <a:pPr algn="l" eaLnBrk="1" hangingPunct="1">
              <a:lnSpc>
                <a:spcPts val="2160"/>
              </a:lnSpc>
            </a:pPr>
            <a:r>
              <a:rPr lang="en-US" sz="1600" i="1" dirty="0"/>
              <a:t>The generation of geomagnetic field short period oscillation </a:t>
            </a:r>
            <a:r>
              <a:rPr lang="en-US" sz="1600" i="1" dirty="0" smtClean="0"/>
              <a:t>(</a:t>
            </a:r>
            <a:r>
              <a:rPr lang="en-US" sz="1600" i="1" dirty="0"/>
              <a:t>1-100</a:t>
            </a:r>
            <a:r>
              <a:rPr lang="en-US" sz="1600" i="1" dirty="0" smtClean="0"/>
              <a:t>) sec </a:t>
            </a:r>
            <a:r>
              <a:rPr lang="en-US" sz="1600" i="1" dirty="0"/>
              <a:t>caused by ionosphere conductivity perturbation by impulse of the solar flare X-ray is considered. Variation of </a:t>
            </a:r>
            <a:r>
              <a:rPr lang="en-US" sz="1600" i="1" dirty="0" err="1"/>
              <a:t>ionospheric</a:t>
            </a:r>
            <a:r>
              <a:rPr lang="en-US" sz="1600" i="1" dirty="0"/>
              <a:t> conductivity is accompanied with perturbation of electric current which is the source of magnetic field oscillation in the Earth – ionosphere cavity. Dependence of magnetic field oscillations on the characteristic of solar flare radiation and ionosphere conductivity is analyzed.</a:t>
            </a:r>
            <a:endParaRPr lang="ru-RU" altLang="ru-RU" sz="1600" dirty="0" smtClean="0"/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91" y="2241178"/>
            <a:ext cx="1143000" cy="5397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26355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XIII съезд Международной общественной организации «Астрономическое общество» и </a:t>
            </a:r>
            <a:br>
              <a:rPr lang="ru-RU" sz="1600" b="1" dirty="0" smtClean="0"/>
            </a:br>
            <a:r>
              <a:rPr lang="ru-RU" sz="1600" b="1" dirty="0" smtClean="0"/>
              <a:t>приуроченная к нему Научная конференция "Астрономия - 2018"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dirty="0" smtClean="0"/>
              <a:t>22-26 октября 2018 года, ГАИШ МГУ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7384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Результаты расчета возмущений геомагнитного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5340" y="5678896"/>
                <a:ext cx="8045985" cy="99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+mn-lt"/>
                  </a:rPr>
                  <a:t>Временные </a:t>
                </a:r>
                <a:r>
                  <a:rPr lang="ru-RU" dirty="0">
                    <a:latin typeface="+mn-lt"/>
                  </a:rPr>
                  <a:t>зависимости амплитуды возмущения геомагнитного поля на </a:t>
                </a:r>
                <a:r>
                  <a:rPr lang="ru-RU" dirty="0" smtClean="0">
                    <a:latin typeface="+mn-lt"/>
                  </a:rPr>
                  <a:t>поверхности </a:t>
                </a:r>
                <a:r>
                  <a:rPr lang="ru-RU" dirty="0">
                    <a:latin typeface="+mn-lt"/>
                  </a:rPr>
                  <a:t>Земли.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Сплошной </a:t>
                </a:r>
                <a:r>
                  <a:rPr lang="ru-RU" dirty="0">
                    <a:latin typeface="+mn-lt"/>
                  </a:rPr>
                  <a:t>линией и пунктиром отображены компоненты магнитного возмущения вдоль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и </a:t>
                </a:r>
                <a:r>
                  <a:rPr lang="ru-RU" dirty="0">
                    <a:latin typeface="+mn-lt"/>
                  </a:rPr>
                  <a:t>поперек </a:t>
                </a:r>
                <a:r>
                  <a:rPr lang="ru-RU" dirty="0" smtClean="0">
                    <a:latin typeface="+mn-lt"/>
                  </a:rPr>
                  <a:t>геомагнитного </a:t>
                </a:r>
                <a:r>
                  <a:rPr lang="ru-RU" dirty="0">
                    <a:latin typeface="+mn-lt"/>
                  </a:rPr>
                  <a:t>меридиана. Расчет проведен для широты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dirty="0" smtClean="0">
                    <a:latin typeface="+mn-lt"/>
                  </a:rPr>
                  <a:t>и </a:t>
                </a:r>
                <a:r>
                  <a:rPr lang="ru-RU" dirty="0">
                    <a:latin typeface="+mn-lt"/>
                  </a:rPr>
                  <a:t>двух значений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энергии </a:t>
                </a:r>
                <a:r>
                  <a:rPr lang="ru-RU" dirty="0">
                    <a:latin typeface="+mn-lt"/>
                  </a:rPr>
                  <a:t>кванта </a:t>
                </a:r>
                <a:r>
                  <a:rPr lang="ru-RU" dirty="0" smtClean="0">
                    <a:latin typeface="+mn-lt"/>
                  </a:rPr>
                  <a:t>ионизирующего </a:t>
                </a:r>
                <a:r>
                  <a:rPr lang="ru-RU" dirty="0">
                    <a:latin typeface="+mn-lt"/>
                  </a:rPr>
                  <a:t>излучения: 20 и 10 кэВ.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0" y="5678896"/>
                <a:ext cx="8045985" cy="990464"/>
              </a:xfrm>
              <a:prstGeom prst="rect">
                <a:avLst/>
              </a:prstGeom>
              <a:blipFill>
                <a:blip r:embed="rId3"/>
                <a:stretch>
                  <a:fillRect l="-227" t="-1235"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21893"/>
            <a:ext cx="6171604" cy="50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00561"/>
            <a:ext cx="853244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0975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Крупномасштабные в горизонтальном направлении импульсные  возмущения интегральных проводимостей ионосферы приводят к затухающим колебаниям геомагнитного поля на поверхности Земли с периодами в десятки секунд.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Колебательный характер геомагнитных возмущений обусловлен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гиротропией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проводимости ионосферной плазмы.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975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Геомагнитное возмущение имеет колебательный характер при преимущественном возмущении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холловской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компоненты проводимости ионосферы 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апериодически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педерсеновской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975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Годограф вектора горизонтальной компоненты геомагнитного возмущения представляет собой спираль.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975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пульсации убывает с увеличением широты. Затухание минимально в средних широтах.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975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 генерации ГМВ подтверждается в результате успешного применения теории для интерпретации результатов измерения геомагнитного поля во время импульсной ионизации ионосферы высоко расположенным источником с заданными характеристиками (высотный ЯВ).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41" y="1484784"/>
            <a:ext cx="46139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195619"/>
            <a:ext cx="72008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  <a:ea typeface="Calibri" panose="020F0502020204030204" pitchFamily="34" charset="0"/>
              </a:rPr>
              <a:t>Latter R., </a:t>
            </a:r>
            <a:r>
              <a:rPr lang="en-US" i="1" dirty="0" err="1">
                <a:latin typeface="+mn-lt"/>
                <a:ea typeface="Calibri" panose="020F0502020204030204" pitchFamily="34" charset="0"/>
              </a:rPr>
              <a:t>Lelevier</a:t>
            </a:r>
            <a:r>
              <a:rPr lang="en-US" i="1" dirty="0">
                <a:latin typeface="+mn-lt"/>
                <a:ea typeface="Calibri" panose="020F0502020204030204" pitchFamily="34" charset="0"/>
              </a:rPr>
              <a:t> R. </a:t>
            </a:r>
            <a:r>
              <a:rPr lang="en-US" i="1" dirty="0" smtClean="0">
                <a:latin typeface="+mn-lt"/>
                <a:ea typeface="Calibri" panose="020F0502020204030204" pitchFamily="34" charset="0"/>
              </a:rPr>
              <a:t>E </a:t>
            </a:r>
            <a:r>
              <a:rPr lang="en-US" i="1" dirty="0">
                <a:latin typeface="+mn-lt"/>
                <a:ea typeface="Calibri" panose="020F0502020204030204" pitchFamily="34" charset="0"/>
              </a:rPr>
              <a:t>// J. </a:t>
            </a:r>
            <a:r>
              <a:rPr lang="en-US" i="1" dirty="0" err="1">
                <a:latin typeface="+mn-lt"/>
                <a:ea typeface="Calibri" panose="020F0502020204030204" pitchFamily="34" charset="0"/>
              </a:rPr>
              <a:t>Geophys</a:t>
            </a:r>
            <a:r>
              <a:rPr lang="en-US" i="1" dirty="0">
                <a:latin typeface="+mn-lt"/>
                <a:ea typeface="Calibri" panose="020F0502020204030204" pitchFamily="34" charset="0"/>
              </a:rPr>
              <a:t>. Res. 1963. V. 68. № 6. P.1643.</a:t>
            </a:r>
            <a:endParaRPr lang="ru-RU" sz="1200" i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Короткопериодные геомагнитные возмущения, генерируемые ионизирующим излучением космического ядерного взрыва (операция «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Starfish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», 09.07.1962).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Сравнение с </a:t>
            </a:r>
            <a:r>
              <a:rPr lang="ru-RU" sz="1800" smtClean="0">
                <a:solidFill>
                  <a:schemeClr val="tx1"/>
                </a:solidFill>
                <a:effectLst/>
              </a:rPr>
              <a:t>модельным расчетом.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195619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Rosenberg </a:t>
            </a:r>
            <a:r>
              <a:rPr lang="en-US" dirty="0">
                <a:latin typeface="+mn-lt"/>
              </a:rPr>
              <a:t>T.J., Morris P.B., </a:t>
            </a:r>
            <a:r>
              <a:rPr lang="en-US" dirty="0" err="1">
                <a:latin typeface="+mn-lt"/>
              </a:rPr>
              <a:t>Lanzerotti</a:t>
            </a:r>
            <a:r>
              <a:rPr lang="en-US" dirty="0">
                <a:latin typeface="+mn-lt"/>
              </a:rPr>
              <a:t> L.J. Excitation of </a:t>
            </a:r>
            <a:r>
              <a:rPr lang="en-US" dirty="0" err="1">
                <a:latin typeface="+mn-lt"/>
              </a:rPr>
              <a:t>Magnetospheric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Hydromagnetic</a:t>
            </a:r>
            <a:r>
              <a:rPr lang="en-US" dirty="0">
                <a:latin typeface="+mn-lt"/>
              </a:rPr>
              <a:t> Waves by Solar-Flare-Induced Change in </a:t>
            </a:r>
            <a:r>
              <a:rPr lang="en-US" dirty="0" err="1">
                <a:latin typeface="+mn-lt"/>
              </a:rPr>
              <a:t>Ionospheric</a:t>
            </a:r>
            <a:r>
              <a:rPr lang="en-US" dirty="0">
                <a:latin typeface="+mn-lt"/>
              </a:rPr>
              <a:t> Conductivity // Phys. </a:t>
            </a:r>
            <a:r>
              <a:rPr lang="ru-RU" dirty="0" err="1">
                <a:latin typeface="+mn-lt"/>
              </a:rPr>
              <a:t>Rev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Lett</a:t>
            </a:r>
            <a:r>
              <a:rPr lang="ru-RU" dirty="0">
                <a:latin typeface="+mn-lt"/>
              </a:rPr>
              <a:t>. 1981. </a:t>
            </a:r>
            <a:r>
              <a:rPr lang="ru-RU" dirty="0" err="1">
                <a:latin typeface="+mn-lt"/>
              </a:rPr>
              <a:t>Vol</a:t>
            </a:r>
            <a:r>
              <a:rPr lang="ru-RU" dirty="0">
                <a:latin typeface="+mn-lt"/>
              </a:rPr>
              <a:t>. 47, № 18. P. 1343–1346.</a:t>
            </a:r>
          </a:p>
          <a:p>
            <a:r>
              <a:rPr lang="ru-RU" dirty="0"/>
              <a:t> 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i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Результаты наблюдения импульса ионизирующего излучения солнечной вспышки и к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ороткопериодных геомагнитных возмущений на поверхности Земли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22" y="1509769"/>
            <a:ext cx="5588122" cy="3525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75094"/>
            <a:ext cx="3298701" cy="362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Модель генерации короткопериодных геомагнитных возмущений ионизирующим излучением солнечной вспышки.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36" y="5517232"/>
            <a:ext cx="886732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7640" algn="l"/>
              </a:tabLst>
            </a:pPr>
            <a:r>
              <a:rPr lang="ru-RU" i="1" dirty="0">
                <a:latin typeface="+mn-lt"/>
                <a:ea typeface="Times New Roman" panose="02020603050405020304" pitchFamily="18" charset="0"/>
              </a:rPr>
              <a:t>Сорокин В.М., Ященко А.К. </a:t>
            </a:r>
            <a:r>
              <a:rPr lang="ru-RU" i="1" dirty="0" smtClean="0">
                <a:latin typeface="+mn-lt"/>
                <a:ea typeface="Times New Roman" panose="02020603050405020304" pitchFamily="18" charset="0"/>
              </a:rPr>
              <a:t>// </a:t>
            </a:r>
            <a:r>
              <a:rPr lang="ru-RU" i="1" dirty="0">
                <a:latin typeface="+mn-lt"/>
                <a:ea typeface="Times New Roman" panose="02020603050405020304" pitchFamily="18" charset="0"/>
              </a:rPr>
              <a:t>Геомагнетизм и аэрономия. Т. 30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ru-RU" i="1" dirty="0">
                <a:latin typeface="+mn-lt"/>
                <a:ea typeface="Times New Roman" panose="02020603050405020304" pitchFamily="18" charset="0"/>
              </a:rPr>
              <a:t> № 3. С. 425–428. 1990</a:t>
            </a:r>
            <a:r>
              <a:rPr lang="ru-RU" i="1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167640" algn="l"/>
              </a:tabLst>
            </a:pPr>
            <a:endParaRPr lang="ru-RU" sz="105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1" dirty="0" err="1">
                <a:latin typeface="+mn-lt"/>
                <a:ea typeface="Times New Roman" panose="02020603050405020304" pitchFamily="18" charset="0"/>
              </a:rPr>
              <a:t>Гутоп</a:t>
            </a:r>
            <a:r>
              <a:rPr lang="ru-RU" i="1" dirty="0">
                <a:latin typeface="+mn-lt"/>
                <a:ea typeface="Times New Roman" panose="02020603050405020304" pitchFamily="18" charset="0"/>
              </a:rPr>
              <a:t> Ю.В., Сорокин В.М., Ященко А.К. </a:t>
            </a:r>
            <a:r>
              <a:rPr lang="ru-RU" i="1" dirty="0" smtClean="0">
                <a:latin typeface="+mn-lt"/>
                <a:ea typeface="Times New Roman" panose="02020603050405020304" pitchFamily="18" charset="0"/>
              </a:rPr>
              <a:t>// </a:t>
            </a:r>
            <a:r>
              <a:rPr lang="ru-RU" i="1" dirty="0">
                <a:latin typeface="+mn-lt"/>
                <a:ea typeface="Times New Roman" panose="02020603050405020304" pitchFamily="18" charset="0"/>
              </a:rPr>
              <a:t>Геомагнетизм и аэрономия. Т. 33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ru-RU" i="1" dirty="0">
                <a:latin typeface="+mn-lt"/>
                <a:ea typeface="Times New Roman" panose="02020603050405020304" pitchFamily="18" charset="0"/>
              </a:rPr>
              <a:t> № 4. С. 79–85. 1993.</a:t>
            </a:r>
            <a:endParaRPr lang="ru-RU" sz="1050" i="1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08033"/>
            <a:ext cx="5443957" cy="440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6632"/>
            <a:ext cx="7329487" cy="550391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Уравнения электромагнитного поля </a:t>
            </a:r>
            <a:endParaRPr lang="ru-RU" sz="1800" b="1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94086"/>
              </p:ext>
            </p:extLst>
          </p:nvPr>
        </p:nvGraphicFramePr>
        <p:xfrm>
          <a:off x="785763" y="694620"/>
          <a:ext cx="768687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5" name="Equation" r:id="rId3" imgW="5537160" imgH="520560" progId="Equation.DSMT4">
                  <p:embed/>
                </p:oleObj>
              </mc:Choice>
              <mc:Fallback>
                <p:oleObj name="Equation" r:id="rId3" imgW="5537160" imgH="520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63" y="694620"/>
                        <a:ext cx="7686873" cy="6873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4824" y="1775034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n-lt"/>
              </a:rPr>
              <a:t>магнитосфера</a:t>
            </a:r>
            <a:endParaRPr lang="ru-RU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903" y="177503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n-lt"/>
              </a:rPr>
              <a:t>ионосфера</a:t>
            </a:r>
            <a:endParaRPr lang="ru-RU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9850" y="177503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n-lt"/>
              </a:rPr>
              <a:t>атмосфера</a:t>
            </a:r>
            <a:endParaRPr lang="ru-RU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533" y="2348880"/>
            <a:ext cx="488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+mn-lt"/>
              </a:rPr>
              <a:t>Приближение </a:t>
            </a:r>
            <a:r>
              <a:rPr lang="ru-RU" i="1" dirty="0" err="1" smtClean="0">
                <a:latin typeface="+mn-lt"/>
              </a:rPr>
              <a:t>электродинамически</a:t>
            </a:r>
            <a:r>
              <a:rPr lang="ru-RU" i="1" dirty="0" smtClean="0">
                <a:latin typeface="+mn-lt"/>
              </a:rPr>
              <a:t> тонкой ионосферы</a:t>
            </a:r>
            <a:endParaRPr lang="ru-RU" i="1" dirty="0">
              <a:latin typeface="+mn-lt"/>
            </a:endParaRP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1475656" y="3568183"/>
            <a:ext cx="95062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584274"/>
              </p:ext>
            </p:extLst>
          </p:nvPr>
        </p:nvGraphicFramePr>
        <p:xfrm>
          <a:off x="971600" y="2920727"/>
          <a:ext cx="73152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6" name="Equation" r:id="rId5" imgW="5574960" imgH="1434960" progId="Equation.DSMT4">
                  <p:embed/>
                </p:oleObj>
              </mc:Choice>
              <mc:Fallback>
                <p:oleObj name="Equation" r:id="rId5" imgW="5574960" imgH="143496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20727"/>
                        <a:ext cx="7315200" cy="18764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67081" y="5065439"/>
            <a:ext cx="4857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+mn-lt"/>
              </a:rPr>
              <a:t>Приближение горизонтально-однородной ионосферы</a:t>
            </a:r>
            <a:endParaRPr lang="ru-RU" i="1" dirty="0">
              <a:latin typeface="+mn-lt"/>
            </a:endParaRP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H="1" flipV="1">
            <a:off x="2209533" y="1429700"/>
            <a:ext cx="16039" cy="3453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2" idx="0"/>
          </p:cNvCxnSpPr>
          <p:nvPr/>
        </p:nvCxnSpPr>
        <p:spPr>
          <a:xfrm flipV="1">
            <a:off x="5092512" y="1406326"/>
            <a:ext cx="12099" cy="3687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863153" y="1429700"/>
            <a:ext cx="194809" cy="3453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13440"/>
              </p:ext>
            </p:extLst>
          </p:nvPr>
        </p:nvGraphicFramePr>
        <p:xfrm>
          <a:off x="2829000" y="5576658"/>
          <a:ext cx="3600400" cy="37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7" name="Equation" r:id="rId7" imgW="2362200" imgH="241300" progId="Equation.DSMT4">
                  <p:embed/>
                </p:oleObj>
              </mc:Choice>
              <mc:Fallback>
                <p:oleObj name="Equation" r:id="rId7" imgW="2362200" imgH="241300" progId="Equation.DSMT4">
                  <p:embed/>
                  <p:pic>
                    <p:nvPicPr>
                      <p:cNvPr id="0" name="Object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000" y="5576658"/>
                        <a:ext cx="3600400" cy="37262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Геомагнитное возмущение на поверхности Земли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7" y="1124743"/>
            <a:ext cx="11970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8097"/>
              </p:ext>
            </p:extLst>
          </p:nvPr>
        </p:nvGraphicFramePr>
        <p:xfrm>
          <a:off x="1547813" y="764704"/>
          <a:ext cx="611981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0" name="Equation" r:id="rId3" imgW="4051080" imgH="1130040" progId="Equation.DSMT4">
                  <p:embed/>
                </p:oleObj>
              </mc:Choice>
              <mc:Fallback>
                <p:oleObj name="Equation" r:id="rId3" imgW="405108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764704"/>
                        <a:ext cx="6119812" cy="1704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7746" y="2735684"/>
            <a:ext cx="590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+mn-lt"/>
              </a:rPr>
              <a:t>Характерная частота колебаний и декремент затухания</a:t>
            </a:r>
          </a:p>
          <a:p>
            <a:r>
              <a:rPr lang="ru-RU" sz="1600" i="1" dirty="0" smtClean="0">
                <a:latin typeface="+mn-lt"/>
              </a:rPr>
              <a:t>для                       и вертикального геомагнитного поля</a:t>
            </a:r>
            <a:endParaRPr lang="ru-RU" sz="1600" i="1" dirty="0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43606" y="4040600"/>
            <a:ext cx="114858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10756"/>
              </p:ext>
            </p:extLst>
          </p:nvPr>
        </p:nvGraphicFramePr>
        <p:xfrm>
          <a:off x="1547664" y="3464537"/>
          <a:ext cx="5853686" cy="90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1" name="Equation" r:id="rId5" imgW="3048000" imgH="469900" progId="Equation.DSMT4">
                  <p:embed/>
                </p:oleObj>
              </mc:Choice>
              <mc:Fallback>
                <p:oleObj name="Equation" r:id="rId5" imgW="30480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64537"/>
                        <a:ext cx="5853686" cy="90056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98490"/>
              </p:ext>
            </p:extLst>
          </p:nvPr>
        </p:nvGraphicFramePr>
        <p:xfrm>
          <a:off x="1979712" y="2987808"/>
          <a:ext cx="1224136" cy="36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2" name="Equation" r:id="rId7" imgW="799920" imgH="241200" progId="Equation.DSMT4">
                  <p:embed/>
                </p:oleObj>
              </mc:Choice>
              <mc:Fallback>
                <p:oleObj name="Equation" r:id="rId7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9712" y="2987808"/>
                        <a:ext cx="1224136" cy="369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1497745" y="4847871"/>
            <a:ext cx="136141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34550"/>
              </p:ext>
            </p:extLst>
          </p:nvPr>
        </p:nvGraphicFramePr>
        <p:xfrm>
          <a:off x="1547664" y="4847872"/>
          <a:ext cx="5871818" cy="88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3" name="Equation" r:id="rId9" imgW="3035300" imgH="457200" progId="Equation.DSMT4">
                  <p:embed/>
                </p:oleObj>
              </mc:Choice>
              <mc:Fallback>
                <p:oleObj name="Equation" r:id="rId9" imgW="3035300" imgH="4572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847872"/>
                        <a:ext cx="5871818" cy="8853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Зависимость характеристик геомагнитного возмущения от параметров возмущенной ионосферы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8804"/>
            <a:ext cx="3203847" cy="3139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692150"/>
            <a:ext cx="3875526" cy="321187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080894"/>
              </p:ext>
            </p:extLst>
          </p:nvPr>
        </p:nvGraphicFramePr>
        <p:xfrm>
          <a:off x="6588224" y="2915374"/>
          <a:ext cx="2016224" cy="4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" name="Equation" r:id="rId5" imgW="1206500" imgH="292100" progId="Equation.DSMT4">
                  <p:embed/>
                </p:oleObj>
              </mc:Choice>
              <mc:Fallback>
                <p:oleObj name="Equation" r:id="rId5" imgW="12065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15374"/>
                        <a:ext cx="2016224" cy="48410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15277" y="980728"/>
            <a:ext cx="25092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Зависимости </a:t>
            </a:r>
            <a:r>
              <a:rPr lang="ru-RU" dirty="0">
                <a:latin typeface="+mn-lt"/>
              </a:rPr>
              <a:t>периода колебаний (а) и  относительного    времени затухания (б)  </a:t>
            </a:r>
            <a:r>
              <a:rPr lang="ru-RU" dirty="0" smtClean="0">
                <a:latin typeface="+mn-lt"/>
              </a:rPr>
              <a:t>от широты: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1 </a:t>
            </a:r>
            <a:r>
              <a:rPr lang="ru-RU" dirty="0">
                <a:latin typeface="+mn-lt"/>
              </a:rPr>
              <a:t>–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P </a:t>
            </a:r>
            <a:r>
              <a:rPr lang="ru-RU" dirty="0">
                <a:latin typeface="+mn-lt"/>
              </a:rPr>
              <a:t>= 1,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H </a:t>
            </a:r>
            <a:r>
              <a:rPr lang="ru-RU" dirty="0">
                <a:latin typeface="+mn-lt"/>
              </a:rPr>
              <a:t>= 2;  2 -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P </a:t>
            </a:r>
            <a:r>
              <a:rPr lang="ru-RU" dirty="0">
                <a:latin typeface="+mn-lt"/>
              </a:rPr>
              <a:t>=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H </a:t>
            </a:r>
            <a:r>
              <a:rPr lang="ru-RU" dirty="0">
                <a:latin typeface="+mn-lt"/>
              </a:rPr>
              <a:t>= 1; 3 -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P </a:t>
            </a:r>
            <a:r>
              <a:rPr lang="ru-RU" dirty="0">
                <a:latin typeface="+mn-lt"/>
              </a:rPr>
              <a:t>= 0,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H </a:t>
            </a:r>
            <a:r>
              <a:rPr lang="ru-RU" dirty="0">
                <a:latin typeface="+mn-lt"/>
              </a:rPr>
              <a:t>= 2;  4 </a:t>
            </a:r>
            <a:r>
              <a:rPr lang="ru-RU" dirty="0" smtClean="0">
                <a:latin typeface="+mn-lt"/>
              </a:rPr>
              <a:t>- 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P </a:t>
            </a:r>
            <a:r>
              <a:rPr lang="ru-RU" dirty="0">
                <a:latin typeface="+mn-lt"/>
              </a:rPr>
              <a:t>= 0,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K</a:t>
            </a:r>
            <a:r>
              <a:rPr lang="en-US" i="1" baseline="-25000" dirty="0">
                <a:latin typeface="+mn-lt"/>
              </a:rPr>
              <a:t>H </a:t>
            </a:r>
            <a:r>
              <a:rPr lang="ru-RU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1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97152"/>
            <a:ext cx="8928992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975" lvl="0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пульсации убывает с увеличением широты. Затухание минимально в средних широтах.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Модель возмущения проводимости ионосферы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63888" y="908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18773"/>
              </p:ext>
            </p:extLst>
          </p:nvPr>
        </p:nvGraphicFramePr>
        <p:xfrm>
          <a:off x="1403648" y="1316208"/>
          <a:ext cx="6390309" cy="145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0" name="Equation" r:id="rId4" imgW="3733560" imgH="863280" progId="Equation.DSMT4">
                  <p:embed/>
                </p:oleObj>
              </mc:Choice>
              <mc:Fallback>
                <p:oleObj name="Equation" r:id="rId4" imgW="37335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16208"/>
                        <a:ext cx="6390309" cy="14597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859096"/>
            <a:ext cx="5639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+mn-lt"/>
              </a:rPr>
              <a:t>Возмущения интегральных проводимостей ионосферы</a:t>
            </a:r>
            <a:endParaRPr lang="ru-RU" sz="1600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567" y="3068960"/>
            <a:ext cx="425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+mn-lt"/>
              </a:rPr>
              <a:t>Возмущение скорости ионообразования</a:t>
            </a:r>
            <a:endParaRPr lang="ru-RU" sz="1600" i="1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55172"/>
              </p:ext>
            </p:extLst>
          </p:nvPr>
        </p:nvGraphicFramePr>
        <p:xfrm>
          <a:off x="310867" y="3708703"/>
          <a:ext cx="4145399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Equation" r:id="rId6" imgW="2997000" imgH="1396800" progId="Equation.DSMT4">
                  <p:embed/>
                </p:oleObj>
              </mc:Choice>
              <mc:Fallback>
                <p:oleObj name="Equation" r:id="rId6" imgW="2997000" imgH="1396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67" y="3708703"/>
                        <a:ext cx="4145399" cy="19442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3673782"/>
            <a:ext cx="3888502" cy="250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Результаты расчета возмущений геомагнитного поля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03846"/>
            <a:ext cx="8304015" cy="3010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5340" y="4059069"/>
                <a:ext cx="8045985" cy="99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+mn-lt"/>
                  </a:rPr>
                  <a:t>Временные </a:t>
                </a:r>
                <a:r>
                  <a:rPr lang="ru-RU" dirty="0">
                    <a:latin typeface="+mn-lt"/>
                  </a:rPr>
                  <a:t>зависимости амплитуды возмущения геомагнитного поля на </a:t>
                </a:r>
                <a:r>
                  <a:rPr lang="ru-RU" dirty="0" smtClean="0">
                    <a:latin typeface="+mn-lt"/>
                  </a:rPr>
                  <a:t>поверхности </a:t>
                </a:r>
                <a:r>
                  <a:rPr lang="ru-RU" dirty="0">
                    <a:latin typeface="+mn-lt"/>
                  </a:rPr>
                  <a:t>Земли.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Сплошной </a:t>
                </a:r>
                <a:r>
                  <a:rPr lang="ru-RU" dirty="0">
                    <a:latin typeface="+mn-lt"/>
                  </a:rPr>
                  <a:t>линией и пунктиром отображены компоненты магнитного возмущения вдоль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и </a:t>
                </a:r>
                <a:r>
                  <a:rPr lang="ru-RU" dirty="0">
                    <a:latin typeface="+mn-lt"/>
                  </a:rPr>
                  <a:t>поперек </a:t>
                </a:r>
                <a:r>
                  <a:rPr lang="ru-RU" dirty="0" smtClean="0">
                    <a:latin typeface="+mn-lt"/>
                  </a:rPr>
                  <a:t>геомагнитного </a:t>
                </a:r>
                <a:r>
                  <a:rPr lang="ru-RU" dirty="0">
                    <a:latin typeface="+mn-lt"/>
                  </a:rPr>
                  <a:t>меридиана. Расчет проведен для широты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dirty="0" smtClean="0">
                    <a:latin typeface="+mn-lt"/>
                  </a:rPr>
                  <a:t>и </a:t>
                </a:r>
                <a:r>
                  <a:rPr lang="ru-RU" dirty="0">
                    <a:latin typeface="+mn-lt"/>
                  </a:rPr>
                  <a:t>двух значений </a:t>
                </a:r>
                <a:endParaRPr lang="ru-RU" dirty="0" smtClean="0">
                  <a:latin typeface="+mn-lt"/>
                </a:endParaRPr>
              </a:p>
              <a:p>
                <a:r>
                  <a:rPr lang="ru-RU" dirty="0" smtClean="0">
                    <a:latin typeface="+mn-lt"/>
                  </a:rPr>
                  <a:t>энергии </a:t>
                </a:r>
                <a:r>
                  <a:rPr lang="ru-RU" dirty="0">
                    <a:latin typeface="+mn-lt"/>
                  </a:rPr>
                  <a:t>кванта </a:t>
                </a:r>
                <a:r>
                  <a:rPr lang="ru-RU" dirty="0" smtClean="0">
                    <a:latin typeface="+mn-lt"/>
                  </a:rPr>
                  <a:t>ионизирующего </a:t>
                </a:r>
                <a:r>
                  <a:rPr lang="ru-RU" dirty="0">
                    <a:latin typeface="+mn-lt"/>
                  </a:rPr>
                  <a:t>излучения: 20 и 10 кэВ.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0" y="4059069"/>
                <a:ext cx="8045985" cy="990464"/>
              </a:xfrm>
              <a:prstGeom prst="rect">
                <a:avLst/>
              </a:prstGeom>
              <a:blipFill>
                <a:blip r:embed="rId5"/>
                <a:stretch>
                  <a:fillRect l="-227" t="-1235"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8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B8E2FF"/>
      </a:accent5>
      <a:accent6>
        <a:srgbClr val="B9D6E7"/>
      </a:accent6>
      <a:hlink>
        <a:srgbClr val="6600CC"/>
      </a:hlink>
      <a:folHlink>
        <a:srgbClr val="00808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Слои">
  <a:themeElements>
    <a:clrScheme name="Другая 3">
      <a:dk1>
        <a:srgbClr val="4C3A1C"/>
      </a:dk1>
      <a:lt1>
        <a:srgbClr val="FFFFFF"/>
      </a:lt1>
      <a:dk2>
        <a:srgbClr val="993300"/>
      </a:dk2>
      <a:lt2>
        <a:srgbClr val="FFB42B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2_Сло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13214</TotalTime>
  <Words>538</Words>
  <Application>Microsoft Office PowerPoint</Application>
  <PresentationFormat>Экран (4:3)</PresentationFormat>
  <Paragraphs>49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Times New Roman</vt:lpstr>
      <vt:lpstr>Calibri</vt:lpstr>
      <vt:lpstr>Wingdings</vt:lpstr>
      <vt:lpstr>Вершина горы</vt:lpstr>
      <vt:lpstr>2_Слои</vt:lpstr>
      <vt:lpstr>Equation</vt:lpstr>
      <vt:lpstr>МЕХАНИЗМ ГЕНЕРАЦИИ КОРОТКОПЕРИОДНЫХ ГЕОМАГНИТНЫХ ПУЛЬСАЦИЙ РЕНТГЕНОВСКИМ ИЗЛУЧЕНИЕМ СОЛНЕЧНЫХ ВСПЫШЕК  Сорокин В.М., Ященко А.К.  Институт земного магнетизма, ионосферы и распространения радиоволн им. Н.В. Пушкова РАН </vt:lpstr>
      <vt:lpstr>Короткопериодные геомагнитные возмущения, генерируемые ионизирующим излучением космического ядерного взрыва (операция «Starfish», 09.07.1962). Сравнение с модельным расчетом.</vt:lpstr>
      <vt:lpstr>Результаты наблюдения импульса ионизирующего излучения солнечной вспышки и короткопериодных геомагнитных возмущений на поверхности Земли</vt:lpstr>
      <vt:lpstr>Модель генерации короткопериодных геомагнитных возмущений ионизирующим излучением солнечной вспышки.</vt:lpstr>
      <vt:lpstr>Уравнения электромагнитного поля </vt:lpstr>
      <vt:lpstr>Геомагнитное возмущение на поверхности Земли</vt:lpstr>
      <vt:lpstr>Зависимость характеристик геомагнитного возмущения от параметров возмущенной ионосферы</vt:lpstr>
      <vt:lpstr>Модель возмущения проводимости ионосферы</vt:lpstr>
      <vt:lpstr>Результаты расчета возмущений геомагнитного поля</vt:lpstr>
      <vt:lpstr>Результаты расчета возмущений геомагнитного поля</vt:lpstr>
      <vt:lpstr>Выводы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УСИЛЕНИИ ЭЛЕКТРИЧЕСКОГО ПОЛЯ В ИОНОСФЕРЕ НАД СЕЙСМОАКТИВНЫМ РЕГИОНОМ В.М. Сорокин,  А.К. Ященко</dc:title>
  <dc:creator>user</dc:creator>
  <cp:lastModifiedBy>Mura</cp:lastModifiedBy>
  <cp:revision>634</cp:revision>
  <dcterms:created xsi:type="dcterms:W3CDTF">2003-10-09T06:17:19Z</dcterms:created>
  <dcterms:modified xsi:type="dcterms:W3CDTF">2018-10-15T21:35:44Z</dcterms:modified>
</cp:coreProperties>
</file>